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League Spartan Medium"/>
      <p:regular r:id="rId31"/>
      <p:bold r:id="rId32"/>
    </p:embeddedFont>
    <p:embeddedFont>
      <p:font typeface="League Spartan"/>
      <p:regular r:id="rId33"/>
      <p:bold r:id="rId34"/>
    </p:embeddedFont>
    <p:embeddedFont>
      <p:font typeface="Inter"/>
      <p:regular r:id="rId35"/>
      <p:bold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Lato Light"/>
      <p:regular r:id="rId41"/>
      <p:bold r:id="rId42"/>
      <p:italic r:id="rId43"/>
      <p:boldItalic r:id="rId44"/>
    </p:embeddedFont>
    <p:embeddedFont>
      <p:font typeface="Open Sans Medium"/>
      <p:regular r:id="rId45"/>
      <p:bold r:id="rId46"/>
      <p:italic r:id="rId47"/>
      <p:boldItalic r:id="rId48"/>
    </p:embeddedFont>
    <p:embeddedFont>
      <p:font typeface="Space Grotesk SemiBold"/>
      <p:regular r:id="rId49"/>
      <p:bold r:id="rId50"/>
    </p:embeddedFont>
    <p:embeddedFont>
      <p:font typeface="Inter Medium"/>
      <p:regular r:id="rId51"/>
      <p:bold r:id="rId52"/>
    </p:embeddedFont>
    <p:embeddedFont>
      <p:font typeface="Space Grotesk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LatoLight-bold.fntdata"/><Relationship Id="rId41" Type="http://schemas.openxmlformats.org/officeDocument/2006/relationships/font" Target="fonts/LatoLight-regular.fntdata"/><Relationship Id="rId44" Type="http://schemas.openxmlformats.org/officeDocument/2006/relationships/font" Target="fonts/LatoLight-boldItalic.fntdata"/><Relationship Id="rId43" Type="http://schemas.openxmlformats.org/officeDocument/2006/relationships/font" Target="fonts/LatoLight-italic.fntdata"/><Relationship Id="rId46" Type="http://schemas.openxmlformats.org/officeDocument/2006/relationships/font" Target="fonts/OpenSansMedium-bold.fntdata"/><Relationship Id="rId45" Type="http://schemas.openxmlformats.org/officeDocument/2006/relationships/font" Target="fonts/OpenSa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Medium-boldItalic.fntdata"/><Relationship Id="rId47" Type="http://schemas.openxmlformats.org/officeDocument/2006/relationships/font" Target="fonts/OpenSansMedium-italic.fntdata"/><Relationship Id="rId49" Type="http://schemas.openxmlformats.org/officeDocument/2006/relationships/font" Target="fonts/SpaceGrotesk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agueSpartanMedium-regular.fntdata"/><Relationship Id="rId30" Type="http://schemas.openxmlformats.org/officeDocument/2006/relationships/slide" Target="slides/slide24.xml"/><Relationship Id="rId33" Type="http://schemas.openxmlformats.org/officeDocument/2006/relationships/font" Target="fonts/LeagueSpartan-regular.fntdata"/><Relationship Id="rId32" Type="http://schemas.openxmlformats.org/officeDocument/2006/relationships/font" Target="fonts/LeagueSpartanMedium-bold.fntdata"/><Relationship Id="rId35" Type="http://schemas.openxmlformats.org/officeDocument/2006/relationships/font" Target="fonts/Inter-regular.fntdata"/><Relationship Id="rId34" Type="http://schemas.openxmlformats.org/officeDocument/2006/relationships/font" Target="fonts/LeagueSpartan-bold.fntdata"/><Relationship Id="rId37" Type="http://schemas.openxmlformats.org/officeDocument/2006/relationships/font" Target="fonts/Poppins-regular.fntdata"/><Relationship Id="rId36" Type="http://schemas.openxmlformats.org/officeDocument/2006/relationships/font" Target="fonts/Inter-bold.fntdata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nterMedium-regular.fntdata"/><Relationship Id="rId50" Type="http://schemas.openxmlformats.org/officeDocument/2006/relationships/font" Target="fonts/SpaceGroteskSemiBold-bold.fntdata"/><Relationship Id="rId53" Type="http://schemas.openxmlformats.org/officeDocument/2006/relationships/font" Target="fonts/SpaceGrotesk-regular.fntdata"/><Relationship Id="rId52" Type="http://schemas.openxmlformats.org/officeDocument/2006/relationships/font" Target="fonts/Inter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SpaceGrotesk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SLIDES_API13951235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SLIDES_API13951235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79019bd4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79019bd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SLIDES_API191377640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SLIDES_API191377640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7cbb68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7cbb68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SLIDES_API191377640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SLIDES_API191377640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SLIDES_API191377640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SLIDES_API191377640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416e9d8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416e9d8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416e9d8a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416e9d8a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SLIDES_API139512351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SLIDES_API139512351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416e9d8a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416e9d8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79019bd4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79019bd4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SLIDES_API191377640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SLIDES_API191377640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416e9d8a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416e9d8a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SLIDES_API191377640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SLIDES_API191377640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416e9d8a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416e9d8a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416e9d8a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416e9d8a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SLIDES_API139512351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SLIDES_API139512351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79019bd4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79019bd4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79019bd4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79019bd4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SLIDES_API139512351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SLIDES_API139512351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79019bd4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79019bd4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96d6e71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96d6e71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79019bd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79019bd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SLIDES_API191377640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SLIDES_API191377640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77" name="Google Shape;77;p17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8"/>
          <p:cNvSpPr/>
          <p:nvPr>
            <p:ph idx="3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>
            <p:ph idx="4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>
            <p:ph idx="3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500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1500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28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2" name="Google Shape;182;p28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" name="Google Shape;183;p28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ar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ar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ar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ar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ar" sz="1600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b="1" sz="160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://www.zhaojuanwendy.com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zhaojuanwendy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zhaojuanwendy.com" TargetMode="External"/><Relationship Id="rId5" Type="http://schemas.openxmlformats.org/officeDocument/2006/relationships/hyperlink" Target="https://sci-hub.se/https://ieeexplore.ieee.org/document/8170749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s://colab.research.google.com/drive/1nekJfJqW3cb0VvAuCJmmWi_lA2eFvGOg?usp=sharing" TargetMode="External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lab.research.google.com/drive/1nekJfJqW3cb0VvAuCJmmWi_lA2eFvGOg?usp=sharing" TargetMode="External"/><Relationship Id="rId4" Type="http://schemas.openxmlformats.org/officeDocument/2006/relationships/hyperlink" Target="https://colab.research.google.com/drive/1nekJfJqW3cb0VvAuCJmmWi_lA2eFvGOg?usp=sharing" TargetMode="External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1167150" y="321175"/>
            <a:ext cx="85119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Feature-Based Transfer Learning for Network Security</a:t>
            </a:r>
            <a:endParaRPr/>
          </a:p>
        </p:txBody>
      </p:sp>
      <p:pic>
        <p:nvPicPr>
          <p:cNvPr id="202" name="Google Shape;202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75" y="1825900"/>
            <a:ext cx="2428099" cy="13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1020" y="1717350"/>
            <a:ext cx="2234700" cy="1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6125" y="1869979"/>
            <a:ext cx="2990200" cy="1321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928125" y="3686800"/>
            <a:ext cx="30000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900"/>
              <a:t>Paper a</a:t>
            </a:r>
            <a:r>
              <a:rPr lang="ar" sz="1900"/>
              <a:t>uthor: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900" u="sng">
                <a:solidFill>
                  <a:schemeClr val="hlink"/>
                </a:solidFill>
                <a:hlinkClick r:id="rId9"/>
              </a:rPr>
              <a:t>Dr. </a:t>
            </a:r>
            <a:r>
              <a:rPr lang="ar" sz="1900" u="sng">
                <a:solidFill>
                  <a:schemeClr val="hlink"/>
                </a:solidFill>
                <a:hlinkClick r:id="rId10"/>
              </a:rPr>
              <a:t>Juan Zhao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300"/>
              <a:t>PhD in Data Science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050">
                <a:solidFill>
                  <a:srgbClr val="1F2328"/>
                </a:solidFill>
                <a:highlight>
                  <a:srgbClr val="FFFFFF"/>
                </a:highlight>
              </a:rPr>
              <a:t>American Heart Association</a:t>
            </a:r>
            <a:endParaRPr sz="1900"/>
          </a:p>
        </p:txBody>
      </p:sp>
      <p:sp>
        <p:nvSpPr>
          <p:cNvPr id="206" name="Google Shape;206;p29"/>
          <p:cNvSpPr txBox="1"/>
          <p:nvPr/>
        </p:nvSpPr>
        <p:spPr>
          <a:xfrm>
            <a:off x="3420250" y="3686800"/>
            <a:ext cx="30000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900"/>
              <a:t>Presenter</a:t>
            </a:r>
            <a:r>
              <a:rPr lang="ar" sz="1900"/>
              <a:t>: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900"/>
              <a:t>Khalid Khader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300"/>
              <a:t>Birzeit University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300"/>
              <a:t>Advanced Computer Network course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102725" y="3223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What is transfer learning?</a:t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268200" y="1106425"/>
            <a:ext cx="819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ar" sz="1500">
                <a:solidFill>
                  <a:srgbClr val="202124"/>
                </a:solidFill>
                <a:highlight>
                  <a:srgbClr val="FFFFFF"/>
                </a:highlight>
              </a:rPr>
              <a:t>Is </a:t>
            </a:r>
            <a:r>
              <a:rPr lang="ar" sz="1500">
                <a:solidFill>
                  <a:srgbClr val="040C28"/>
                </a:solidFill>
              </a:rPr>
              <a:t>the reuse of a pre-trained model on a new problem.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ar"/>
              <a:t>I</a:t>
            </a:r>
            <a:r>
              <a:rPr lang="ar"/>
              <a:t>nvolves leveraging a pre-trained model to help build/train another model.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ar"/>
              <a:t>The knowledge from the pre-trained model is "transferred" to the new model.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Feature-based transfer learning enhances adaptation and robustness</a:t>
            </a:r>
            <a:endParaRPr/>
          </a:p>
        </p:txBody>
      </p:sp>
      <p:sp>
        <p:nvSpPr>
          <p:cNvPr id="281" name="Google Shape;281;p39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Transfers learned knowledge from a related domain</a:t>
            </a:r>
            <a:endParaRPr/>
          </a:p>
        </p:txBody>
      </p:sp>
      <p:sp>
        <p:nvSpPr>
          <p:cNvPr id="282" name="Google Shape;282;p39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Inspired by human transitive inference and learning</a:t>
            </a:r>
            <a:endParaRPr/>
          </a:p>
        </p:txBody>
      </p:sp>
      <p:sp>
        <p:nvSpPr>
          <p:cNvPr id="283" name="Google Shape;283;p39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Network attacks share common traits and features</a:t>
            </a:r>
            <a:endParaRPr/>
          </a:p>
        </p:txBody>
      </p:sp>
      <p:sp>
        <p:nvSpPr>
          <p:cNvPr id="284" name="Google Shape;284;p39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Transfer Learning</a:t>
            </a:r>
            <a:endParaRPr/>
          </a:p>
        </p:txBody>
      </p:sp>
      <p:sp>
        <p:nvSpPr>
          <p:cNvPr id="285" name="Google Shape;285;p39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Transfer learning techniques provide a good fit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1102725" y="3223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ML vs TL for Detection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5" y="1125325"/>
            <a:ext cx="5617100" cy="30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925" y="82325"/>
            <a:ext cx="3262075" cy="24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575" y="2793575"/>
            <a:ext cx="3412424" cy="22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HeTL is an improvement on HeMap to implement the framework</a:t>
            </a:r>
            <a:endParaRPr/>
          </a:p>
        </p:txBody>
      </p:sp>
      <p:sp>
        <p:nvSpPr>
          <p:cNvPr id="299" name="Google Shape;299;p41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Find optimized feature representations from train and test data</a:t>
            </a:r>
            <a:endParaRPr/>
          </a:p>
        </p:txBody>
      </p:sp>
      <p:sp>
        <p:nvSpPr>
          <p:cNvPr id="300" name="Google Shape;300;p41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Reduce distribution differences and equalize feature space dimensions</a:t>
            </a:r>
            <a:endParaRPr/>
          </a:p>
        </p:txBody>
      </p:sp>
      <p:sp>
        <p:nvSpPr>
          <p:cNvPr id="301" name="Google Shape;301;p41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Feed optimized representations to supervised learning algorithms</a:t>
            </a:r>
            <a:endParaRPr/>
          </a:p>
        </p:txBody>
      </p:sp>
      <p:sp>
        <p:nvSpPr>
          <p:cNvPr id="302" name="Google Shape;302;p41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HeTL: Feature-based Transfer Learning</a:t>
            </a:r>
            <a:endParaRPr/>
          </a:p>
        </p:txBody>
      </p:sp>
      <p:sp>
        <p:nvSpPr>
          <p:cNvPr id="303" name="Google Shape;303;p41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Achieve a more robust classifier for detecting new threats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Framework for detecting new attacks using transfer learning</a:t>
            </a:r>
            <a:endParaRPr/>
          </a:p>
        </p:txBody>
      </p:sp>
      <p:sp>
        <p:nvSpPr>
          <p:cNvPr id="309" name="Google Shape;309;p42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Evaluation of feature-based transfer learning for network attacks</a:t>
            </a:r>
            <a:endParaRPr/>
          </a:p>
        </p:txBody>
      </p:sp>
      <p:sp>
        <p:nvSpPr>
          <p:cNvPr id="310" name="Google Shape;310;p42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Comparison with baseline approaches on NSL-KDD dataset</a:t>
            </a:r>
            <a:endParaRPr/>
          </a:p>
        </p:txBody>
      </p:sp>
      <p:sp>
        <p:nvSpPr>
          <p:cNvPr id="311" name="Google Shape;311;p42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Significantly better performance in detecting new attacks</a:t>
            </a:r>
            <a:endParaRPr/>
          </a:p>
        </p:txBody>
      </p:sp>
      <p:sp>
        <p:nvSpPr>
          <p:cNvPr id="312" name="Google Shape;312;p42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Contributions of the Work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idx="1" type="subTitle"/>
          </p:nvPr>
        </p:nvSpPr>
        <p:spPr>
          <a:xfrm>
            <a:off x="2266425" y="1737725"/>
            <a:ext cx="58782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ar" sz="1500"/>
              <a:t>Problem Formulation: Binary Classification</a:t>
            </a:r>
            <a:endParaRPr b="1" sz="1500"/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2105825" y="0"/>
            <a:ext cx="65544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Applications of Feature-Based Transfer Learning</a:t>
            </a:r>
            <a:endParaRPr/>
          </a:p>
        </p:txBody>
      </p:sp>
      <p:sp>
        <p:nvSpPr>
          <p:cNvPr id="319" name="Google Shape;319;p43"/>
          <p:cNvSpPr txBox="1"/>
          <p:nvPr>
            <p:ph idx="4294967295" type="subTitle"/>
          </p:nvPr>
        </p:nvSpPr>
        <p:spPr>
          <a:xfrm>
            <a:off x="2993075" y="855625"/>
            <a:ext cx="4779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Strengthening network anomaly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Enhancing intrusion detection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Improving malware detection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>
            <p:ph idx="4294967295" type="body"/>
          </p:nvPr>
        </p:nvSpPr>
        <p:spPr>
          <a:xfrm>
            <a:off x="1615425" y="2287400"/>
            <a:ext cx="7309500" cy="16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ar"/>
              <a:t>In network attack detection, we frame the problem as a binary classification task.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ar"/>
              <a:t> We have training examples from a source domain (S) with labels (LS) and target domain data (T) without labels.</a:t>
            </a:r>
            <a:endParaRPr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ar"/>
              <a:t> The feature space and distributions of the source and target data are different, and our objective is to accurately predict the labels for the target data.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3"/>
          <p:cNvSpPr txBox="1"/>
          <p:nvPr>
            <p:ph idx="4294967295" type="subTitle"/>
          </p:nvPr>
        </p:nvSpPr>
        <p:spPr>
          <a:xfrm>
            <a:off x="1793619" y="3683075"/>
            <a:ext cx="24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 sz="1000"/>
              <a:t>Stage 1: Feature Extraction</a:t>
            </a:r>
            <a:endParaRPr sz="1000"/>
          </a:p>
        </p:txBody>
      </p:sp>
      <p:sp>
        <p:nvSpPr>
          <p:cNvPr id="322" name="Google Shape;322;p43"/>
          <p:cNvSpPr txBox="1"/>
          <p:nvPr>
            <p:ph idx="4294967295" type="body"/>
          </p:nvPr>
        </p:nvSpPr>
        <p:spPr>
          <a:xfrm>
            <a:off x="1989806" y="4006781"/>
            <a:ext cx="1643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Extract features from raw network trace data using statistical calculations of network flow.</a:t>
            </a:r>
            <a:endParaRPr/>
          </a:p>
        </p:txBody>
      </p:sp>
      <p:sp>
        <p:nvSpPr>
          <p:cNvPr id="323" name="Google Shape;323;p43"/>
          <p:cNvSpPr txBox="1"/>
          <p:nvPr>
            <p:ph idx="4294967295" type="subTitle"/>
          </p:nvPr>
        </p:nvSpPr>
        <p:spPr>
          <a:xfrm>
            <a:off x="3633200" y="3683075"/>
            <a:ext cx="3067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 sz="1000"/>
              <a:t>Stage 2: Feature-based Transfer Learning</a:t>
            </a:r>
            <a:endParaRPr sz="1000"/>
          </a:p>
        </p:txBody>
      </p:sp>
      <p:sp>
        <p:nvSpPr>
          <p:cNvPr id="324" name="Google Shape;324;p43"/>
          <p:cNvSpPr txBox="1"/>
          <p:nvPr>
            <p:ph idx="4294967295" type="body"/>
          </p:nvPr>
        </p:nvSpPr>
        <p:spPr>
          <a:xfrm>
            <a:off x="3730425" y="4006775"/>
            <a:ext cx="24645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ar" sz="914"/>
              <a:t>Learn a new feature representation using feature-based transfer learning algorithms, incorporating both source and target domain data.</a:t>
            </a:r>
            <a:endParaRPr sz="914"/>
          </a:p>
        </p:txBody>
      </p:sp>
      <p:sp>
        <p:nvSpPr>
          <p:cNvPr id="325" name="Google Shape;325;p43"/>
          <p:cNvSpPr txBox="1"/>
          <p:nvPr>
            <p:ph idx="4294967295" type="subTitle"/>
          </p:nvPr>
        </p:nvSpPr>
        <p:spPr>
          <a:xfrm>
            <a:off x="6403576" y="3683075"/>
            <a:ext cx="2617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 sz="1000"/>
              <a:t>Stage 3: Supervised Classification</a:t>
            </a:r>
            <a:endParaRPr sz="1000"/>
          </a:p>
        </p:txBody>
      </p:sp>
      <p:sp>
        <p:nvSpPr>
          <p:cNvPr id="326" name="Google Shape;326;p43"/>
          <p:cNvSpPr txBox="1"/>
          <p:nvPr>
            <p:ph idx="4294967295" type="body"/>
          </p:nvPr>
        </p:nvSpPr>
        <p:spPr>
          <a:xfrm>
            <a:off x="6333198" y="4021775"/>
            <a:ext cx="2185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ar" sz="914"/>
              <a:t>Utilize a common base classifier, such as decision trees, random forest trees, SVM, KNN, or Naive Bayes, to classify samples based on the learned representation.</a:t>
            </a:r>
            <a:endParaRPr sz="914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866775" y="50825"/>
            <a:ext cx="80889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20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OVERVIEW OF THE TRANSFER LEARNING FRAMEWORK</a:t>
            </a:r>
            <a:endParaRPr b="1" sz="2200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134D5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2" name="Google Shape;332;p44"/>
          <p:cNvSpPr txBox="1"/>
          <p:nvPr>
            <p:ph idx="4294967295" type="body"/>
          </p:nvPr>
        </p:nvSpPr>
        <p:spPr>
          <a:xfrm>
            <a:off x="3736750" y="966775"/>
            <a:ext cx="5297400" cy="3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The framework: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34D57"/>
              </a:buClr>
              <a:buSzPct val="100000"/>
              <a:buFont typeface="Inter Medium"/>
              <a:buChar char="●"/>
            </a:pPr>
            <a:r>
              <a:rPr lang="ar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Is flexible and can handle different attack distributions and feature sets between the </a:t>
            </a:r>
            <a:r>
              <a:rPr b="1" i="1" lang="ar" sz="1200">
                <a:solidFill>
                  <a:srgbClr val="134D57"/>
                </a:solidFill>
              </a:rPr>
              <a:t>source and target domains</a:t>
            </a:r>
            <a:r>
              <a:rPr lang="ar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ct val="100000"/>
              <a:buFont typeface="Inter Medium"/>
              <a:buChar char="●"/>
            </a:pPr>
            <a:r>
              <a:rPr lang="ar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Offers a powerful approach to </a:t>
            </a:r>
            <a:r>
              <a:rPr b="1" i="1" lang="ar" sz="1200">
                <a:solidFill>
                  <a:srgbClr val="134D57"/>
                </a:solidFill>
              </a:rPr>
              <a:t>enhance network attack detection and improve overall security</a:t>
            </a:r>
            <a:r>
              <a:rPr lang="ar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ct val="100000"/>
              <a:buFont typeface="Inter Medium"/>
              <a:buChar char="●"/>
            </a:pPr>
            <a:r>
              <a:rPr lang="ar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Leverages transfer learning to improve the </a:t>
            </a:r>
            <a:r>
              <a:rPr b="1" i="1" lang="ar" sz="1200">
                <a:solidFill>
                  <a:srgbClr val="134D57"/>
                </a:solidFill>
              </a:rPr>
              <a:t>detection of new network attacks</a:t>
            </a:r>
            <a:r>
              <a:rPr lang="ar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ct val="100000"/>
              <a:buFont typeface="Inter Medium"/>
              <a:buChar char="●"/>
            </a:pPr>
            <a:r>
              <a:rPr lang="ar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The goal is to use the knowledge from the source domain to effectively detect and classify attacks in the target domain.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4D57"/>
              </a:buClr>
              <a:buSzPct val="100000"/>
              <a:buFont typeface="Inter Medium"/>
              <a:buChar char="●"/>
            </a:pPr>
            <a:r>
              <a:rPr lang="ar" sz="1200">
                <a:solidFill>
                  <a:srgbClr val="134D57"/>
                </a:solidFill>
                <a:latin typeface="Inter Medium"/>
                <a:ea typeface="Inter Medium"/>
                <a:cs typeface="Inter Medium"/>
                <a:sym typeface="Inter Medium"/>
              </a:rPr>
              <a:t> Unlike previous approaches, our framework allows for the introduction of new features in the target domain.</a:t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34D5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5" y="667800"/>
            <a:ext cx="3913275" cy="39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175" y="3810700"/>
            <a:ext cx="2404849" cy="11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937400" y="36140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Data Set</a:t>
            </a:r>
            <a:endParaRPr/>
          </a:p>
        </p:txBody>
      </p:sp>
      <p:sp>
        <p:nvSpPr>
          <p:cNvPr id="340" name="Google Shape;340;p45"/>
          <p:cNvSpPr txBox="1"/>
          <p:nvPr/>
        </p:nvSpPr>
        <p:spPr>
          <a:xfrm>
            <a:off x="779875" y="1024850"/>
            <a:ext cx="442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ar" sz="1800"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NSL-KDD Benchmark Dataset</a:t>
            </a:r>
            <a:endParaRPr sz="1800">
              <a:solidFill>
                <a:srgbClr val="3EABCA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341" name="Google Shape;341;p45"/>
          <p:cNvSpPr txBox="1"/>
          <p:nvPr>
            <p:ph idx="4294967295" type="body"/>
          </p:nvPr>
        </p:nvSpPr>
        <p:spPr>
          <a:xfrm>
            <a:off x="1089300" y="1426450"/>
            <a:ext cx="8054700" cy="31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r"/>
              <a:t>The NSL-KDD benchmark dataset is a collection of extracted features from TCP connection records on a local area network.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ar"/>
              <a:t>The dataset includes 22 different attacks, grouped into four main classes: Denial of Service (DoS), Probe, Remote to Local (R2L), and User to Root (U2R).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ar"/>
              <a:t>The NSL-KDD dataset consists of 41 network features divided into three groups: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ar"/>
              <a:t>(1) basic features derived from TCP/IP connection packet headers.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ar"/>
              <a:t>(2) traffic features extracted by flow analysis tools.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ar"/>
              <a:t>(3) content features that require processing of packet content.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5"/>
          <p:cNvSpPr txBox="1"/>
          <p:nvPr/>
        </p:nvSpPr>
        <p:spPr>
          <a:xfrm>
            <a:off x="868300" y="2693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ar" sz="1800"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Network Features</a:t>
            </a:r>
            <a:endParaRPr sz="1800">
              <a:solidFill>
                <a:srgbClr val="3EABCA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950275" y="0"/>
            <a:ext cx="39909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60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Algorithm and DataSet</a:t>
            </a: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75" y="597974"/>
            <a:ext cx="3441075" cy="439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774" y="152400"/>
            <a:ext cx="3043821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1350225" y="16457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Data and Features</a:t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450" y="2140125"/>
            <a:ext cx="3777649" cy="29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3875"/>
            <a:ext cx="4433644" cy="39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475" y="164575"/>
            <a:ext cx="1778877" cy="176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Cyber-attacks are a growing concern in military and commercial networks</a:t>
            </a:r>
            <a:endParaRPr/>
          </a:p>
        </p:txBody>
      </p:sp>
      <p:sp>
        <p:nvSpPr>
          <p:cNvPr id="212" name="Google Shape;212;p30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Increased sophistication and variants of attacks pose a challenge</a:t>
            </a:r>
            <a:endParaRPr/>
          </a:p>
        </p:txBody>
      </p:sp>
      <p:sp>
        <p:nvSpPr>
          <p:cNvPr id="213" name="Google Shape;213;p30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Conventional signature-based detection approaches are insufficient</a:t>
            </a:r>
            <a:endParaRPr/>
          </a:p>
        </p:txBody>
      </p:sp>
      <p:sp>
        <p:nvSpPr>
          <p:cNvPr id="214" name="Google Shape;214;p30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There is a need for intelligent anomaly detection techniques</a:t>
            </a:r>
            <a:endParaRPr/>
          </a:p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937400" y="36140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600">
                <a:solidFill>
                  <a:srgbClr val="134D57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Experimental setting</a:t>
            </a:r>
            <a:endParaRPr/>
          </a:p>
        </p:txBody>
      </p:sp>
      <p:sp>
        <p:nvSpPr>
          <p:cNvPr id="363" name="Google Shape;363;p48"/>
          <p:cNvSpPr txBox="1"/>
          <p:nvPr/>
        </p:nvSpPr>
        <p:spPr>
          <a:xfrm>
            <a:off x="785303" y="955300"/>
            <a:ext cx="3053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ar" sz="1800"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Dataset Generation</a:t>
            </a:r>
            <a:endParaRPr sz="1800">
              <a:solidFill>
                <a:srgbClr val="3EABCA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364" name="Google Shape;364;p48"/>
          <p:cNvSpPr txBox="1"/>
          <p:nvPr>
            <p:ph idx="4294967295" type="body"/>
          </p:nvPr>
        </p:nvSpPr>
        <p:spPr>
          <a:xfrm>
            <a:off x="1201650" y="1446775"/>
            <a:ext cx="81423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To evaluate the transfer learning approach: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ar"/>
              <a:t> three datasets are created based on NSL-KDD. Each dataset consists of randomly selected normal examples and attacks from one class. </a:t>
            </a:r>
            <a:endParaRPr/>
          </a:p>
        </p:txBody>
      </p:sp>
      <p:sp>
        <p:nvSpPr>
          <p:cNvPr id="365" name="Google Shape;365;p48"/>
          <p:cNvSpPr txBox="1"/>
          <p:nvPr>
            <p:ph idx="4294967295" type="body"/>
          </p:nvPr>
        </p:nvSpPr>
        <p:spPr>
          <a:xfrm>
            <a:off x="950300" y="2776550"/>
            <a:ext cx="8334300" cy="21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1800">
                <a:solidFill>
                  <a:srgbClr val="3EABCA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Transfer Learning vs Non-Transfer Learning</a:t>
            </a:r>
            <a:endParaRPr sz="1800">
              <a:solidFill>
                <a:srgbClr val="3EABCA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29876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ar"/>
              <a:t>HeTL is evaluated against other feature-based transfer learning approaches, namely HeMap and CORrelation Alignment (CORAL), on network attack detection tasks.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ar"/>
              <a:t>The results show that HeTL significantly improves performance, with accuracy improvements of 35% - 50% and higher improvements in F1-scores.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76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ar"/>
              <a:t>The distribution of new feature representations further illustrates how HeTL improves performance by finding a subspace that makes the distributions of different attacks similar while still distinguishing them from normal behaviors.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1337325" y="3368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Results</a:t>
            </a:r>
            <a:endParaRPr/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125"/>
            <a:ext cx="4040819" cy="37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100" y="152400"/>
            <a:ext cx="3154501" cy="478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1337325" y="3368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Results</a:t>
            </a:r>
            <a:endParaRPr/>
          </a:p>
        </p:txBody>
      </p:sp>
      <p:pic>
        <p:nvPicPr>
          <p:cNvPr id="378" name="Google Shape;3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3725"/>
            <a:ext cx="5296428" cy="3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600" y="78800"/>
            <a:ext cx="3434900" cy="28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Conclusion</a:t>
            </a:r>
            <a:endParaRPr/>
          </a:p>
        </p:txBody>
      </p:sp>
      <p:sp>
        <p:nvSpPr>
          <p:cNvPr id="385" name="Google Shape;385;p51"/>
          <p:cNvSpPr txBox="1"/>
          <p:nvPr>
            <p:ph idx="1" type="subTitle"/>
          </p:nvPr>
        </p:nvSpPr>
        <p:spPr>
          <a:xfrm>
            <a:off x="642700" y="1723725"/>
            <a:ext cx="73989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Cyberattacks pose a significant threat to military and commercial networks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Intelligent anomaly detection techniques are essential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Transfer learning improves detection rates and adaptability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The proposed approach achieves better performance in detecting new attacks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Considerable contributions to the field of cyberattack detection.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visit </a:t>
            </a:r>
            <a:r>
              <a:rPr lang="ar" u="sng">
                <a:solidFill>
                  <a:schemeClr val="hlink"/>
                </a:solidFill>
                <a:hlinkClick r:id="rId3"/>
              </a:rPr>
              <a:t>colab</a:t>
            </a:r>
            <a:r>
              <a:rPr lang="ar"/>
              <a:t> to try the code and test the results:</a:t>
            </a:r>
            <a:endParaRPr/>
          </a:p>
        </p:txBody>
      </p:sp>
      <p:pic>
        <p:nvPicPr>
          <p:cNvPr id="386" name="Google Shape;386;p5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7275" y="3510210"/>
            <a:ext cx="3818174" cy="168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Thank you for your time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1102725" y="322300"/>
            <a:ext cx="63006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ar">
                <a:solidFill>
                  <a:srgbClr val="16161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a cyberattack?</a:t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41800" y="997400"/>
            <a:ext cx="90021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" sz="1750">
                <a:solidFill>
                  <a:schemeClr val="dk1"/>
                </a:solidFill>
              </a:rPr>
              <a:t>A cyberattack is any intentional effort to steal, expose, alter, disable, or destroy data, applications or other assets through unauthorized access to a network, computer system or digital device.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41800" y="2325450"/>
            <a:ext cx="907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2000">
                <a:solidFill>
                  <a:srgbClr val="161616"/>
                </a:solidFill>
                <a:highlight>
                  <a:srgbClr val="FFFFFF"/>
                </a:highlight>
              </a:rPr>
              <a:t>What are the common types of cyberattacks?</a:t>
            </a:r>
            <a:endParaRPr sz="2000"/>
          </a:p>
        </p:txBody>
      </p:sp>
      <p:sp>
        <p:nvSpPr>
          <p:cNvPr id="223" name="Google Shape;223;p31"/>
          <p:cNvSpPr txBox="1"/>
          <p:nvPr/>
        </p:nvSpPr>
        <p:spPr>
          <a:xfrm>
            <a:off x="212700" y="291982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ar" sz="1200">
                <a:solidFill>
                  <a:srgbClr val="161616"/>
                </a:solidFill>
                <a:highlight>
                  <a:srgbClr val="FFFFFF"/>
                </a:highlight>
              </a:rPr>
              <a:t>Cross-site scripting (XSS) 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ar" sz="1200">
                <a:solidFill>
                  <a:srgbClr val="161616"/>
                </a:solidFill>
                <a:highlight>
                  <a:srgbClr val="FFFFFF"/>
                </a:highlight>
              </a:rPr>
              <a:t>SQL injection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ar" sz="1200">
                <a:solidFill>
                  <a:srgbClr val="161616"/>
                </a:solidFill>
                <a:highlight>
                  <a:srgbClr val="FFFFFF"/>
                </a:highlight>
              </a:rPr>
              <a:t>DNS tunneling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ar" sz="1200">
                <a:solidFill>
                  <a:srgbClr val="161616"/>
                </a:solidFill>
                <a:highlight>
                  <a:srgbClr val="FFFFFF"/>
                </a:highlight>
              </a:rPr>
              <a:t>Zero-day exploits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ar" sz="1200">
                <a:solidFill>
                  <a:srgbClr val="161616"/>
                </a:solidFill>
                <a:highlight>
                  <a:srgbClr val="FFFFFF"/>
                </a:highlight>
              </a:rPr>
              <a:t>Fileless attacks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ar" sz="1200">
                <a:solidFill>
                  <a:srgbClr val="161616"/>
                </a:solidFill>
                <a:highlight>
                  <a:srgbClr val="FFFFFF"/>
                </a:highlight>
              </a:rPr>
              <a:t>DNS spoofing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458" y="2958500"/>
            <a:ext cx="3591792" cy="21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1102725" y="322300"/>
            <a:ext cx="63006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ar">
                <a:solidFill>
                  <a:srgbClr val="16161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a cyberattack?</a:t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900" y="2015975"/>
            <a:ext cx="5129672" cy="312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489725"/>
            <a:ext cx="4134226" cy="36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9725" y="-25563"/>
            <a:ext cx="2203075" cy="204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Inability to handle evolving threats</a:t>
            </a:r>
            <a:endParaRPr/>
          </a:p>
        </p:txBody>
      </p:sp>
      <p:sp>
        <p:nvSpPr>
          <p:cNvPr id="238" name="Google Shape;238;p33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Traditional Network Security Approaches</a:t>
            </a:r>
            <a:endParaRPr/>
          </a:p>
        </p:txBody>
      </p:sp>
      <p:sp>
        <p:nvSpPr>
          <p:cNvPr id="239" name="Google Shape;239;p33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Limitations of traditional approaches</a:t>
            </a:r>
            <a:endParaRPr/>
          </a:p>
        </p:txBody>
      </p:sp>
      <p:sp>
        <p:nvSpPr>
          <p:cNvPr id="240" name="Google Shape;240;p33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ar"/>
              <a:t>Time-consuming process of creating custom models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1096275" y="38675"/>
            <a:ext cx="63006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ar">
                <a:solidFill>
                  <a:srgbClr val="16161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ML in cyberattacks?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75" y="1243950"/>
            <a:ext cx="6032850" cy="35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750" y="126225"/>
            <a:ext cx="3633100" cy="19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1070475" y="211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The Task?</a:t>
            </a: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63" y="1414213"/>
            <a:ext cx="6461425" cy="298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699" y="648700"/>
            <a:ext cx="2360301" cy="375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6" y="0"/>
            <a:ext cx="5152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0" y="3100"/>
            <a:ext cx="7373499" cy="303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0" y="3112100"/>
            <a:ext cx="3038318" cy="19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Machine Learning for Detection</a:t>
            </a:r>
            <a:endParaRPr/>
          </a:p>
        </p:txBody>
      </p:sp>
      <p:sp>
        <p:nvSpPr>
          <p:cNvPr id="267" name="Google Shape;267;p37"/>
          <p:cNvSpPr txBox="1"/>
          <p:nvPr>
            <p:ph idx="1" type="subTitle"/>
          </p:nvPr>
        </p:nvSpPr>
        <p:spPr>
          <a:xfrm>
            <a:off x="320425" y="1723725"/>
            <a:ext cx="59487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Machine learning techniques improve detection rates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Challenges exist in detecting evolving attacks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Unsupervised anomaly detection has lower precision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ar"/>
              <a:t>Data driven supervised classifiers rely on known samples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450" y="53063"/>
            <a:ext cx="3728749" cy="221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150" y="2348725"/>
            <a:ext cx="2912224" cy="25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